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6"/>
  </p:notesMasterIdLst>
  <p:handoutMasterIdLst>
    <p:handoutMasterId r:id="rId17"/>
  </p:handoutMasterIdLst>
  <p:sldIdLst>
    <p:sldId id="338" r:id="rId2"/>
    <p:sldId id="340" r:id="rId3"/>
    <p:sldId id="346" r:id="rId4"/>
    <p:sldId id="348" r:id="rId5"/>
    <p:sldId id="349" r:id="rId6"/>
    <p:sldId id="341" r:id="rId7"/>
    <p:sldId id="339" r:id="rId8"/>
    <p:sldId id="347" r:id="rId9"/>
    <p:sldId id="350" r:id="rId10"/>
    <p:sldId id="342" r:id="rId11"/>
    <p:sldId id="351" r:id="rId12"/>
    <p:sldId id="352" r:id="rId13"/>
    <p:sldId id="344" r:id="rId14"/>
    <p:sldId id="345" r:id="rId15"/>
  </p:sldIdLst>
  <p:sldSz cx="9144000" cy="6858000" type="screen4x3"/>
  <p:notesSz cx="6718300" cy="9855200"/>
  <p:defaultTextStyle>
    <a:defPPr>
      <a:defRPr lang="en-US"/>
    </a:defPPr>
    <a:lvl1pPr algn="l" defTabSz="777875" rtl="0" fontAlgn="base">
      <a:spcBef>
        <a:spcPct val="0"/>
      </a:spcBef>
      <a:spcAft>
        <a:spcPct val="0"/>
      </a:spcAft>
      <a:defRPr sz="1500" kern="1200">
        <a:solidFill>
          <a:schemeClr val="tx1"/>
        </a:solidFill>
        <a:latin typeface="UniversGT-Light" charset="0"/>
        <a:ea typeface="MS PGothic" panose="020B0600070205080204" pitchFamily="34" charset="-128"/>
        <a:cs typeface="+mn-cs"/>
      </a:defRPr>
    </a:lvl1pPr>
    <a:lvl2pPr marL="388938" indent="68263" algn="l" defTabSz="777875" rtl="0" fontAlgn="base">
      <a:spcBef>
        <a:spcPct val="0"/>
      </a:spcBef>
      <a:spcAft>
        <a:spcPct val="0"/>
      </a:spcAft>
      <a:defRPr sz="1500" kern="1200">
        <a:solidFill>
          <a:schemeClr val="tx1"/>
        </a:solidFill>
        <a:latin typeface="UniversGT-Light" charset="0"/>
        <a:ea typeface="MS PGothic" panose="020B0600070205080204" pitchFamily="34" charset="-128"/>
        <a:cs typeface="+mn-cs"/>
      </a:defRPr>
    </a:lvl2pPr>
    <a:lvl3pPr marL="777875" indent="136525" algn="l" defTabSz="777875" rtl="0" fontAlgn="base">
      <a:spcBef>
        <a:spcPct val="0"/>
      </a:spcBef>
      <a:spcAft>
        <a:spcPct val="0"/>
      </a:spcAft>
      <a:defRPr sz="1500" kern="1200">
        <a:solidFill>
          <a:schemeClr val="tx1"/>
        </a:solidFill>
        <a:latin typeface="UniversGT-Light" charset="0"/>
        <a:ea typeface="MS PGothic" panose="020B0600070205080204" pitchFamily="34" charset="-128"/>
        <a:cs typeface="+mn-cs"/>
      </a:defRPr>
    </a:lvl3pPr>
    <a:lvl4pPr marL="1168400" indent="203200" algn="l" defTabSz="777875" rtl="0" fontAlgn="base">
      <a:spcBef>
        <a:spcPct val="0"/>
      </a:spcBef>
      <a:spcAft>
        <a:spcPct val="0"/>
      </a:spcAft>
      <a:defRPr sz="1500" kern="1200">
        <a:solidFill>
          <a:schemeClr val="tx1"/>
        </a:solidFill>
        <a:latin typeface="UniversGT-Light" charset="0"/>
        <a:ea typeface="MS PGothic" panose="020B0600070205080204" pitchFamily="34" charset="-128"/>
        <a:cs typeface="+mn-cs"/>
      </a:defRPr>
    </a:lvl4pPr>
    <a:lvl5pPr marL="1557338" indent="271463" algn="l" defTabSz="777875" rtl="0" fontAlgn="base">
      <a:spcBef>
        <a:spcPct val="0"/>
      </a:spcBef>
      <a:spcAft>
        <a:spcPct val="0"/>
      </a:spcAft>
      <a:defRPr sz="1500" kern="1200">
        <a:solidFill>
          <a:schemeClr val="tx1"/>
        </a:solidFill>
        <a:latin typeface="UniversGT-Light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500" kern="1200">
        <a:solidFill>
          <a:schemeClr val="tx1"/>
        </a:solidFill>
        <a:latin typeface="UniversGT-Light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1500" kern="1200">
        <a:solidFill>
          <a:schemeClr val="tx1"/>
        </a:solidFill>
        <a:latin typeface="UniversGT-Light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1500" kern="1200">
        <a:solidFill>
          <a:schemeClr val="tx1"/>
        </a:solidFill>
        <a:latin typeface="UniversGT-Light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1500" kern="1200">
        <a:solidFill>
          <a:schemeClr val="tx1"/>
        </a:solidFill>
        <a:latin typeface="UniversGT-Light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79">
          <p15:clr>
            <a:srgbClr val="A4A3A4"/>
          </p15:clr>
        </p15:guide>
        <p15:guide id="2" orient="horz">
          <p15:clr>
            <a:srgbClr val="A4A3A4"/>
          </p15:clr>
        </p15:guide>
        <p15:guide id="3" orient="horz" pos="635">
          <p15:clr>
            <a:srgbClr val="A4A3A4"/>
          </p15:clr>
        </p15:guide>
        <p15:guide id="4" pos="3061">
          <p15:clr>
            <a:srgbClr val="A4A3A4"/>
          </p15:clr>
        </p15:guide>
        <p15:guide id="5" pos="278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3890"/>
    <a:srgbClr val="D9782D"/>
    <a:srgbClr val="009FDA"/>
    <a:srgbClr val="E5A430"/>
    <a:srgbClr val="626264"/>
    <a:srgbClr val="CC2131"/>
    <a:srgbClr val="99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1062" y="66"/>
      </p:cViewPr>
      <p:guideLst>
        <p:guide orient="horz" pos="1179"/>
        <p:guide orient="horz"/>
        <p:guide orient="horz" pos="635"/>
        <p:guide pos="3061"/>
        <p:guide pos="278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69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1475" cy="492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779252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05238" y="0"/>
            <a:ext cx="2911475" cy="492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BCF1CFE-5C57-48CC-BE66-A35F35FD7B44}" type="datetime1">
              <a:rPr lang="en-US" altLang="en-US"/>
              <a:pPr>
                <a:defRPr/>
              </a:pPr>
              <a:t>9/2/2015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61488"/>
            <a:ext cx="2911475" cy="492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779252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05238" y="9361488"/>
            <a:ext cx="2911475" cy="4921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061F0929-9779-479C-9385-D113D3662DF8}" type="slidenum">
              <a:rPr lang="en-US" altLang="en-US"/>
              <a:pPr/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46930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1475" cy="492125"/>
          </a:xfrm>
          <a:prstGeom prst="rect">
            <a:avLst/>
          </a:prstGeom>
        </p:spPr>
        <p:txBody>
          <a:bodyPr vert="horz" lIns="87426" tIns="43713" rIns="87426" bIns="43713" rtlCol="0"/>
          <a:lstStyle>
            <a:lvl1pPr algn="l" defTabSz="779252" fontAlgn="auto">
              <a:spcBef>
                <a:spcPts val="0"/>
              </a:spcBef>
              <a:spcAft>
                <a:spcPts val="0"/>
              </a:spcAft>
              <a:defRPr sz="11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05238" y="0"/>
            <a:ext cx="2911475" cy="492125"/>
          </a:xfrm>
          <a:prstGeom prst="rect">
            <a:avLst/>
          </a:prstGeom>
        </p:spPr>
        <p:txBody>
          <a:bodyPr vert="horz" wrap="square" lIns="87426" tIns="43713" rIns="87426" bIns="43713" numCol="1" anchor="t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Calibri" pitchFamily="34" charset="0"/>
              </a:defRPr>
            </a:lvl1pPr>
          </a:lstStyle>
          <a:p>
            <a:pPr>
              <a:defRPr/>
            </a:pPr>
            <a:fld id="{D7057664-F8B3-4ACE-A69D-F6C3A43C44E0}" type="datetime1">
              <a:rPr lang="en-GB" altLang="en-US"/>
              <a:pPr>
                <a:defRPr/>
              </a:pPr>
              <a:t>02/09/2015</a:t>
            </a:fld>
            <a:endParaRPr lang="en-GB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39775"/>
            <a:ext cx="4924425" cy="3694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7426" tIns="43713" rIns="87426" bIns="43713" rtlCol="0" anchor="ctr"/>
          <a:lstStyle/>
          <a:p>
            <a:pPr lv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1513" y="4679950"/>
            <a:ext cx="5375275" cy="4435475"/>
          </a:xfrm>
          <a:prstGeom prst="rect">
            <a:avLst/>
          </a:prstGeom>
        </p:spPr>
        <p:txBody>
          <a:bodyPr vert="horz" wrap="square" lIns="87426" tIns="43713" rIns="87426" bIns="43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 smtClean="0"/>
              <a:t>Click to edit Master text styles</a:t>
            </a:r>
          </a:p>
          <a:p>
            <a:pPr lvl="1"/>
            <a:r>
              <a:rPr lang="en-US" altLang="en-US" noProof="0" smtClean="0"/>
              <a:t>Second level</a:t>
            </a:r>
          </a:p>
          <a:p>
            <a:pPr lvl="2"/>
            <a:r>
              <a:rPr lang="en-US" altLang="en-US" noProof="0" smtClean="0"/>
              <a:t>Third level</a:t>
            </a:r>
          </a:p>
          <a:p>
            <a:pPr lvl="3"/>
            <a:r>
              <a:rPr lang="en-US" altLang="en-US" noProof="0" smtClean="0"/>
              <a:t>Fourth level</a:t>
            </a:r>
          </a:p>
          <a:p>
            <a:pPr lvl="4"/>
            <a:r>
              <a:rPr lang="en-US" altLang="en-US" noProof="0" smtClean="0"/>
              <a:t>Fifth level</a:t>
            </a:r>
            <a:endParaRPr lang="en-GB" altLang="en-US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1488"/>
            <a:ext cx="2911475" cy="492125"/>
          </a:xfrm>
          <a:prstGeom prst="rect">
            <a:avLst/>
          </a:prstGeom>
        </p:spPr>
        <p:txBody>
          <a:bodyPr vert="horz" lIns="87426" tIns="43713" rIns="87426" bIns="43713" rtlCol="0" anchor="b"/>
          <a:lstStyle>
            <a:lvl1pPr algn="l" defTabSz="779252" fontAlgn="auto">
              <a:spcBef>
                <a:spcPts val="0"/>
              </a:spcBef>
              <a:spcAft>
                <a:spcPts val="0"/>
              </a:spcAft>
              <a:defRPr sz="11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05238" y="9361488"/>
            <a:ext cx="2911475" cy="492125"/>
          </a:xfrm>
          <a:prstGeom prst="rect">
            <a:avLst/>
          </a:prstGeom>
        </p:spPr>
        <p:txBody>
          <a:bodyPr vert="horz" wrap="square" lIns="87426" tIns="43713" rIns="87426" bIns="43713" numCol="1" anchor="b" anchorCtr="0" compatLnSpc="1">
            <a:prstTxWarp prst="textNoShape">
              <a:avLst/>
            </a:prstTxWarp>
          </a:bodyPr>
          <a:lstStyle>
            <a:lvl1pPr algn="r">
              <a:defRPr sz="1100">
                <a:latin typeface="Calibri" panose="020F0502020204030204" pitchFamily="34" charset="0"/>
              </a:defRPr>
            </a:lvl1pPr>
          </a:lstStyle>
          <a:p>
            <a:fld id="{A989C06E-F70A-4376-8A69-3FD34A8E0E1E}" type="slidenum">
              <a:rPr lang="en-GB" altLang="en-US"/>
              <a:pPr/>
              <a:t>‹Nº›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18663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777875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MS PGothic" pitchFamily="34" charset="-128"/>
        <a:cs typeface="MS PGothic" pitchFamily="34" charset="-128"/>
      </a:defRPr>
    </a:lvl1pPr>
    <a:lvl2pPr marL="388938" algn="l" defTabSz="777875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MS PGothic" pitchFamily="34" charset="-128"/>
        <a:cs typeface="MS PGothic" pitchFamily="34" charset="-128"/>
      </a:defRPr>
    </a:lvl2pPr>
    <a:lvl3pPr marL="777875" algn="l" defTabSz="777875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MS PGothic" pitchFamily="34" charset="-128"/>
        <a:cs typeface="MS PGothic" pitchFamily="34" charset="-128"/>
      </a:defRPr>
    </a:lvl3pPr>
    <a:lvl4pPr marL="1168400" algn="l" defTabSz="777875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MS PGothic" pitchFamily="34" charset="-128"/>
        <a:cs typeface="MS PGothic" pitchFamily="34" charset="-128"/>
      </a:defRPr>
    </a:lvl4pPr>
    <a:lvl5pPr marL="1557338" algn="l" defTabSz="777875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+mn-lt"/>
        <a:ea typeface="MS PGothic" pitchFamily="34" charset="-128"/>
        <a:cs typeface="MS PGothic" pitchFamily="34" charset="-128"/>
      </a:defRPr>
    </a:lvl5pPr>
    <a:lvl6pPr marL="1948129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00445D70-638F-415F-9A08-DCA511DDE85B}" type="slidenum">
              <a:rPr lang="en-GB" altLang="en-US" sz="1100"/>
              <a:pPr eaLnBrk="1" hangingPunct="1">
                <a:spcBef>
                  <a:spcPct val="0"/>
                </a:spcBef>
              </a:pPr>
              <a:t>2</a:t>
            </a:fld>
            <a:endParaRPr lang="en-GB" altLang="en-US" sz="1100"/>
          </a:p>
        </p:txBody>
      </p:sp>
    </p:spTree>
    <p:extLst>
      <p:ext uri="{BB962C8B-B14F-4D97-AF65-F5344CB8AC3E}">
        <p14:creationId xmlns:p14="http://schemas.microsoft.com/office/powerpoint/2010/main" val="6651997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39E006FA-44AF-474A-92EA-1805FE9745DC}" type="slidenum">
              <a:rPr lang="en-GB" altLang="en-US" sz="1100"/>
              <a:pPr eaLnBrk="1" hangingPunct="1">
                <a:spcBef>
                  <a:spcPct val="0"/>
                </a:spcBef>
              </a:pPr>
              <a:t>6</a:t>
            </a:fld>
            <a:endParaRPr lang="en-GB" altLang="en-US" sz="1100"/>
          </a:p>
        </p:txBody>
      </p:sp>
    </p:spTree>
    <p:extLst>
      <p:ext uri="{BB962C8B-B14F-4D97-AF65-F5344CB8AC3E}">
        <p14:creationId xmlns:p14="http://schemas.microsoft.com/office/powerpoint/2010/main" val="1389580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331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ECFEF8F6-3423-4CA5-9966-92BE1F3F82CD}" type="slidenum">
              <a:rPr lang="en-GB" altLang="en-US" sz="1100"/>
              <a:pPr eaLnBrk="1" hangingPunct="1">
                <a:spcBef>
                  <a:spcPct val="0"/>
                </a:spcBef>
              </a:pPr>
              <a:t>7</a:t>
            </a:fld>
            <a:endParaRPr lang="en-GB" altLang="en-US" sz="1100"/>
          </a:p>
        </p:txBody>
      </p:sp>
    </p:spTree>
    <p:extLst>
      <p:ext uri="{BB962C8B-B14F-4D97-AF65-F5344CB8AC3E}">
        <p14:creationId xmlns:p14="http://schemas.microsoft.com/office/powerpoint/2010/main" val="20796629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38F49F19-BDEC-4100-A28D-D836ADF41CAD}" type="slidenum">
              <a:rPr lang="en-GB" altLang="en-US" sz="1100"/>
              <a:pPr eaLnBrk="1" hangingPunct="1">
                <a:spcBef>
                  <a:spcPct val="0"/>
                </a:spcBef>
              </a:pPr>
              <a:t>10</a:t>
            </a:fld>
            <a:endParaRPr lang="en-GB" altLang="en-US" sz="1100"/>
          </a:p>
        </p:txBody>
      </p:sp>
    </p:spTree>
    <p:extLst>
      <p:ext uri="{BB962C8B-B14F-4D97-AF65-F5344CB8AC3E}">
        <p14:creationId xmlns:p14="http://schemas.microsoft.com/office/powerpoint/2010/main" val="3925476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spcBef>
                <a:spcPct val="30000"/>
              </a:spcBef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777875" eaLnBrk="0" fontAlgn="base" hangingPunct="0">
              <a:spcBef>
                <a:spcPct val="3000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12B17E19-D103-4771-BC53-1F2BF10B4D1C}" type="slidenum">
              <a:rPr lang="en-GB" altLang="en-US" sz="1100"/>
              <a:pPr eaLnBrk="1" hangingPunct="1">
                <a:spcBef>
                  <a:spcPct val="0"/>
                </a:spcBef>
              </a:pPr>
              <a:t>13</a:t>
            </a:fld>
            <a:endParaRPr lang="en-GB" altLang="en-US" sz="1100"/>
          </a:p>
        </p:txBody>
      </p:sp>
    </p:spTree>
    <p:extLst>
      <p:ext uri="{BB962C8B-B14F-4D97-AF65-F5344CB8AC3E}">
        <p14:creationId xmlns:p14="http://schemas.microsoft.com/office/powerpoint/2010/main" val="1045403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7150100" y="6477000"/>
            <a:ext cx="1662113" cy="122238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lvl1pPr eaLnBrk="0" hangingPunct="0">
              <a:defRPr sz="1500">
                <a:solidFill>
                  <a:schemeClr val="tx1"/>
                </a:solidFill>
                <a:latin typeface="UniversGT-Light" charset="0"/>
                <a:ea typeface="MS PGothic" pitchFamily="34" charset="-128"/>
              </a:defRPr>
            </a:lvl1pPr>
            <a:lvl2pPr marL="37931725" indent="-37474525" eaLnBrk="0" hangingPunct="0">
              <a:defRPr sz="1500">
                <a:solidFill>
                  <a:schemeClr val="tx1"/>
                </a:solidFill>
                <a:latin typeface="UniversGT-Light" charset="0"/>
                <a:ea typeface="MS PGothic" pitchFamily="34" charset="-128"/>
              </a:defRPr>
            </a:lvl2pPr>
            <a:lvl3pPr eaLnBrk="0" hangingPunct="0">
              <a:defRPr sz="1500">
                <a:solidFill>
                  <a:schemeClr val="tx1"/>
                </a:solidFill>
                <a:latin typeface="UniversGT-Light" charset="0"/>
                <a:ea typeface="MS PGothic" pitchFamily="34" charset="-128"/>
              </a:defRPr>
            </a:lvl3pPr>
            <a:lvl4pPr eaLnBrk="0" hangingPunct="0">
              <a:defRPr sz="1500">
                <a:solidFill>
                  <a:schemeClr val="tx1"/>
                </a:solidFill>
                <a:latin typeface="UniversGT-Light" charset="0"/>
                <a:ea typeface="MS PGothic" pitchFamily="34" charset="-128"/>
              </a:defRPr>
            </a:lvl4pPr>
            <a:lvl5pPr eaLnBrk="0" hangingPunct="0">
              <a:defRPr sz="1500">
                <a:solidFill>
                  <a:schemeClr val="tx1"/>
                </a:solidFill>
                <a:latin typeface="UniversGT-Light" charset="0"/>
                <a:ea typeface="MS PGothic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UniversGT-Light" charset="0"/>
                <a:ea typeface="MS PGothic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UniversGT-Light" charset="0"/>
                <a:ea typeface="MS PGothic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UniversGT-Light" charset="0"/>
                <a:ea typeface="MS PGothic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500">
                <a:solidFill>
                  <a:schemeClr val="tx1"/>
                </a:solidFill>
                <a:latin typeface="UniversGT-Light" charset="0"/>
                <a:ea typeface="MS PGothic" pitchFamily="34" charset="-128"/>
              </a:defRPr>
            </a:lvl9pPr>
          </a:lstStyle>
          <a:p>
            <a:pPr algn="r" eaLnBrk="1" hangingPunct="1">
              <a:lnSpc>
                <a:spcPts val="1000"/>
              </a:lnSpc>
              <a:defRPr/>
            </a:pPr>
            <a:r>
              <a:rPr lang="en-GB" altLang="en-US" sz="800" smtClean="0"/>
              <a:t>© BP  p.l.c. 2015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9538" y="287338"/>
            <a:ext cx="1082675" cy="143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0" y="2640000"/>
            <a:ext cx="7310769" cy="2520000"/>
          </a:xfrm>
        </p:spPr>
        <p:txBody>
          <a:bodyPr lIns="0" tIns="0" rIns="0" bIns="0" anchor="t">
            <a:noAutofit/>
          </a:bodyPr>
          <a:lstStyle>
            <a:lvl1pPr algn="l">
              <a:lnSpc>
                <a:spcPts val="6000"/>
              </a:lnSpc>
              <a:defRPr sz="5000" spc="-85" baseline="0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0" y="349932"/>
            <a:ext cx="7310769" cy="1800000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ts val="3100"/>
              </a:lnSpc>
              <a:buNone/>
              <a:defRPr sz="3000" spc="-34" baseline="0">
                <a:solidFill>
                  <a:schemeClr val="accent1"/>
                </a:solidFill>
              </a:defRPr>
            </a:lvl1pPr>
            <a:lvl2pPr marL="3896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792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68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585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48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3377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7273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1170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1099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360363" y="1216025"/>
            <a:ext cx="8423275" cy="0"/>
          </a:xfrm>
          <a:prstGeom prst="line">
            <a:avLst/>
          </a:prstGeom>
          <a:ln w="508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 userDrawn="1"/>
        </p:nvCxnSpPr>
        <p:spPr>
          <a:xfrm>
            <a:off x="360363" y="6264275"/>
            <a:ext cx="8423275" cy="0"/>
          </a:xfrm>
          <a:prstGeom prst="line">
            <a:avLst/>
          </a:prstGeom>
          <a:ln w="508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0550" y="333375"/>
            <a:ext cx="573088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748800"/>
            <a:ext cx="8424000" cy="466731"/>
          </a:xfrm>
        </p:spPr>
        <p:txBody>
          <a:bodyPr lIns="0" tIns="0" rIns="0" bIns="0" anchor="t">
            <a:normAutofit/>
          </a:bodyPr>
          <a:lstStyle>
            <a:lvl1pPr algn="l">
              <a:lnSpc>
                <a:spcPts val="3100"/>
              </a:lnSpc>
              <a:defRPr sz="2400" spc="-85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00" y="1340768"/>
            <a:ext cx="8424000" cy="4851231"/>
          </a:xfrm>
        </p:spPr>
        <p:txBody>
          <a:bodyPr lIns="0" tIns="0" rIns="0" bIns="0">
            <a:normAutofit/>
          </a:bodyPr>
          <a:lstStyle>
            <a:lvl1pPr marL="184075" indent="-216000">
              <a:lnSpc>
                <a:spcPts val="2200"/>
              </a:lnSpc>
              <a:spcBef>
                <a:spcPts val="0"/>
              </a:spcBef>
              <a:defRPr sz="2200" spc="-17" baseline="0"/>
            </a:lvl1pPr>
            <a:lvl2pPr marL="432000" indent="-216000">
              <a:lnSpc>
                <a:spcPts val="2200"/>
              </a:lnSpc>
              <a:spcBef>
                <a:spcPts val="0"/>
              </a:spcBef>
              <a:buFont typeface="Arial" pitchFamily="34" charset="0"/>
              <a:buChar char="•"/>
              <a:defRPr sz="2200" spc="-17" baseline="0"/>
            </a:lvl2pPr>
            <a:lvl3pPr marL="648000" indent="-216000">
              <a:lnSpc>
                <a:spcPts val="2200"/>
              </a:lnSpc>
              <a:spcBef>
                <a:spcPts val="0"/>
              </a:spcBef>
              <a:buFont typeface="Arial" pitchFamily="34" charset="0"/>
              <a:buChar char="•"/>
              <a:defRPr sz="2200" spc="-17" baseline="0"/>
            </a:lvl3pPr>
            <a:lvl4pPr marL="864000" indent="-216000">
              <a:lnSpc>
                <a:spcPts val="2200"/>
              </a:lnSpc>
              <a:spcBef>
                <a:spcPts val="0"/>
              </a:spcBef>
              <a:buFont typeface="Arial" pitchFamily="34" charset="0"/>
              <a:buChar char="•"/>
              <a:defRPr sz="2200" spc="-17" baseline="0"/>
            </a:lvl4pPr>
            <a:lvl5pPr marL="1080000" indent="-216000">
              <a:lnSpc>
                <a:spcPts val="2200"/>
              </a:lnSpc>
              <a:spcBef>
                <a:spcPts val="0"/>
              </a:spcBef>
              <a:buFont typeface="Arial" pitchFamily="34" charset="0"/>
              <a:buChar char="•"/>
              <a:defRPr sz="2200" spc="-17"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5740400" y="6300788"/>
            <a:ext cx="3043238" cy="358775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ts val="1000"/>
              </a:lnSpc>
              <a:defRPr sz="8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r>
              <a:rPr lang="en-GB" altLang="en-US"/>
              <a:t>BP Statistical Review of World Energy 2015 </a:t>
            </a:r>
          </a:p>
          <a:p>
            <a:pPr>
              <a:defRPr/>
            </a:pPr>
            <a:r>
              <a:rPr lang="en-GB" altLang="en-US"/>
              <a:t>© BP p.l.c. 2015</a:t>
            </a:r>
          </a:p>
        </p:txBody>
      </p:sp>
    </p:spTree>
    <p:extLst>
      <p:ext uri="{BB962C8B-B14F-4D97-AF65-F5344CB8AC3E}">
        <p14:creationId xmlns:p14="http://schemas.microsoft.com/office/powerpoint/2010/main" val="3583745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7925" tIns="38963" rIns="77925" bIns="3896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  <a:endParaRPr lang="en-GB" altLang="en-US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77925" tIns="38963" rIns="77925" bIns="3896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  <a:endParaRPr lang="en-GB" altLang="en-US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</p:sldLayoutIdLst>
  <p:timing>
    <p:tnLst>
      <p:par>
        <p:cTn id="1" dur="indefinite" restart="never" nodeType="tmRoot"/>
      </p:par>
    </p:tnLst>
  </p:timing>
  <p:hf sldNum="0" hdr="0"/>
  <p:txStyles>
    <p:titleStyle>
      <a:lvl1pPr algn="ctr" defTabSz="777875" rtl="0" eaLnBrk="0" fontAlgn="base" hangingPunct="0">
        <a:spcBef>
          <a:spcPct val="0"/>
        </a:spcBef>
        <a:spcAft>
          <a:spcPct val="0"/>
        </a:spcAft>
        <a:defRPr sz="3700" kern="1200">
          <a:solidFill>
            <a:schemeClr val="tx1"/>
          </a:solidFill>
          <a:latin typeface="+mj-lt"/>
          <a:ea typeface="MS PGothic" pitchFamily="34" charset="-128"/>
          <a:cs typeface="MS PGothic" pitchFamily="34" charset="-128"/>
        </a:defRPr>
      </a:lvl1pPr>
      <a:lvl2pPr algn="ctr" defTabSz="777875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UniversGT-Light" pitchFamily="-84" charset="0"/>
          <a:ea typeface="MS PGothic" pitchFamily="34" charset="-128"/>
          <a:cs typeface="MS PGothic" pitchFamily="34" charset="-128"/>
        </a:defRPr>
      </a:lvl2pPr>
      <a:lvl3pPr algn="ctr" defTabSz="777875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UniversGT-Light" pitchFamily="-84" charset="0"/>
          <a:ea typeface="MS PGothic" pitchFamily="34" charset="-128"/>
          <a:cs typeface="MS PGothic" pitchFamily="34" charset="-128"/>
        </a:defRPr>
      </a:lvl3pPr>
      <a:lvl4pPr algn="ctr" defTabSz="777875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UniversGT-Light" pitchFamily="-84" charset="0"/>
          <a:ea typeface="MS PGothic" pitchFamily="34" charset="-128"/>
          <a:cs typeface="MS PGothic" pitchFamily="34" charset="-128"/>
        </a:defRPr>
      </a:lvl4pPr>
      <a:lvl5pPr algn="ctr" defTabSz="777875" rtl="0" eaLnBrk="0" fontAlgn="base" hangingPunct="0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UniversGT-Light" pitchFamily="-84" charset="0"/>
          <a:ea typeface="MS PGothic" pitchFamily="34" charset="-128"/>
          <a:cs typeface="MS PGothic" pitchFamily="34" charset="-128"/>
        </a:defRPr>
      </a:lvl5pPr>
      <a:lvl6pPr marL="457200" algn="ctr" defTabSz="777875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UniversGT-Light" pitchFamily="-84" charset="0"/>
          <a:ea typeface="MS PGothic" pitchFamily="34" charset="-128"/>
        </a:defRPr>
      </a:lvl6pPr>
      <a:lvl7pPr marL="914400" algn="ctr" defTabSz="777875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UniversGT-Light" pitchFamily="-84" charset="0"/>
          <a:ea typeface="MS PGothic" pitchFamily="34" charset="-128"/>
        </a:defRPr>
      </a:lvl7pPr>
      <a:lvl8pPr marL="1371600" algn="ctr" defTabSz="777875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UniversGT-Light" pitchFamily="-84" charset="0"/>
          <a:ea typeface="MS PGothic" pitchFamily="34" charset="-128"/>
        </a:defRPr>
      </a:lvl8pPr>
      <a:lvl9pPr marL="1828800" algn="ctr" defTabSz="777875" rtl="0" fontAlgn="base">
        <a:spcBef>
          <a:spcPct val="0"/>
        </a:spcBef>
        <a:spcAft>
          <a:spcPct val="0"/>
        </a:spcAft>
        <a:defRPr sz="3700">
          <a:solidFill>
            <a:schemeClr val="tx1"/>
          </a:solidFill>
          <a:latin typeface="UniversGT-Light" pitchFamily="-84" charset="0"/>
          <a:ea typeface="MS PGothic" pitchFamily="34" charset="-128"/>
        </a:defRPr>
      </a:lvl9pPr>
    </p:titleStyle>
    <p:bodyStyle>
      <a:lvl1pPr marL="292100" indent="-292100" algn="l" defTabSz="777875" rtl="0" eaLnBrk="0" fontAlgn="base" hangingPunct="0">
        <a:lnSpc>
          <a:spcPts val="1875"/>
        </a:lnSpc>
        <a:spcBef>
          <a:spcPct val="0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1pPr>
      <a:lvl2pPr marL="631825" indent="-242888" algn="l" defTabSz="777875" rtl="0" eaLnBrk="0" fontAlgn="base" hangingPunct="0">
        <a:lnSpc>
          <a:spcPts val="1875"/>
        </a:lnSpc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1900" kern="12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2pPr>
      <a:lvl3pPr marL="973138" indent="-193675" algn="l" defTabSz="777875" rtl="0" eaLnBrk="0" fontAlgn="base" hangingPunct="0">
        <a:lnSpc>
          <a:spcPts val="1875"/>
        </a:lnSpc>
        <a:spcBef>
          <a:spcPct val="0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3pPr>
      <a:lvl4pPr marL="1363663" indent="-193675" algn="l" defTabSz="777875" rtl="0" eaLnBrk="0" fontAlgn="base" hangingPunct="0">
        <a:lnSpc>
          <a:spcPts val="1875"/>
        </a:lnSpc>
        <a:spcBef>
          <a:spcPct val="0"/>
        </a:spcBef>
        <a:spcAft>
          <a:spcPct val="0"/>
        </a:spcAft>
        <a:buFont typeface="Arial" panose="020B0604020202020204" pitchFamily="34" charset="0"/>
        <a:buChar char="–"/>
        <a:defRPr sz="1900" kern="12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4pPr>
      <a:lvl5pPr marL="1752600" indent="-193675" algn="l" defTabSz="777875" rtl="0" eaLnBrk="0" fontAlgn="base" hangingPunct="0">
        <a:lnSpc>
          <a:spcPts val="1875"/>
        </a:lnSpc>
        <a:spcBef>
          <a:spcPct val="0"/>
        </a:spcBef>
        <a:spcAft>
          <a:spcPct val="0"/>
        </a:spcAft>
        <a:buFont typeface="Arial" panose="020B0604020202020204" pitchFamily="34" charset="0"/>
        <a:buChar char="»"/>
        <a:defRPr sz="1900" kern="1200">
          <a:solidFill>
            <a:schemeClr val="tx1"/>
          </a:solidFill>
          <a:latin typeface="+mn-lt"/>
          <a:ea typeface="MS PGothic" pitchFamily="34" charset="-128"/>
          <a:cs typeface="MS PGothic" pitchFamily="34" charset="-128"/>
        </a:defRPr>
      </a:lvl5pPr>
      <a:lvl6pPr marL="2142942" indent="-194813" algn="l" defTabSz="779252" rtl="0" eaLnBrk="1" latinLnBrk="0" hangingPunct="1">
        <a:spcBef>
          <a:spcPct val="20000"/>
        </a:spcBef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32568" indent="-194813" algn="l" defTabSz="779252" rtl="0" eaLnBrk="1" latinLnBrk="0" hangingPunct="1">
        <a:spcBef>
          <a:spcPct val="20000"/>
        </a:spcBef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2922194" indent="-194813" algn="l" defTabSz="779252" rtl="0" eaLnBrk="1" latinLnBrk="0" hangingPunct="1">
        <a:spcBef>
          <a:spcPct val="20000"/>
        </a:spcBef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311820" indent="-194813" algn="l" defTabSz="779252" rtl="0" eaLnBrk="1" latinLnBrk="0" hangingPunct="1">
        <a:spcBef>
          <a:spcPct val="20000"/>
        </a:spcBef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779252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4" descr="Gas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2" b="11391"/>
          <a:stretch>
            <a:fillRect/>
          </a:stretch>
        </p:blipFill>
        <p:spPr bwMode="auto">
          <a:xfrm>
            <a:off x="368300" y="1295400"/>
            <a:ext cx="8421688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363" y="749300"/>
            <a:ext cx="8423275" cy="466725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smtClean="0">
                <a:solidFill>
                  <a:srgbClr val="CC2131"/>
                </a:solidFill>
              </a:rPr>
              <a:t>Natural gas</a:t>
            </a:r>
          </a:p>
        </p:txBody>
      </p:sp>
      <p:sp>
        <p:nvSpPr>
          <p:cNvPr id="5124" name="Footer Placeholder 3"/>
          <p:cNvSpPr>
            <a:spLocks noGrp="1"/>
          </p:cNvSpPr>
          <p:nvPr>
            <p:ph type="ftr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>
                <a:solidFill>
                  <a:schemeClr val="tx2"/>
                </a:solidFill>
              </a:rPr>
              <a:t>BP Statistical Review of World Energy 2015 </a:t>
            </a:r>
          </a:p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/>
              <a:t>© BP p.l.c. 2015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P26_Consumption_Gas_Ma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460500"/>
            <a:ext cx="8299450" cy="463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19" name="Footer Placeholder 4"/>
          <p:cNvSpPr>
            <a:spLocks noGrp="1"/>
          </p:cNvSpPr>
          <p:nvPr>
            <p:ph type="ftr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>
                <a:solidFill>
                  <a:schemeClr val="tx2"/>
                </a:solidFill>
              </a:rPr>
              <a:t>BP Statistical Review of World Energy 2015 </a:t>
            </a:r>
          </a:p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/>
              <a:t>© BP p.l.c. 2015</a:t>
            </a:r>
          </a:p>
          <a:p>
            <a:pPr eaLnBrk="1" hangingPunct="1">
              <a:lnSpc>
                <a:spcPts val="1000"/>
              </a:lnSpc>
              <a:buFontTx/>
              <a:buNone/>
            </a:pPr>
            <a:endParaRPr lang="en-GB" altLang="en-US" sz="800" smtClean="0"/>
          </a:p>
        </p:txBody>
      </p:sp>
      <p:sp>
        <p:nvSpPr>
          <p:cNvPr id="9220" name="Text Placeholder 11"/>
          <p:cNvSpPr>
            <a:spLocks noGrp="1"/>
          </p:cNvSpPr>
          <p:nvPr>
            <p:ph type="body" sz="quarter" idx="4294967295"/>
          </p:nvPr>
        </p:nvSpPr>
        <p:spPr>
          <a:xfrm>
            <a:off x="360363" y="6300788"/>
            <a:ext cx="5368925" cy="358775"/>
          </a:xfrm>
        </p:spPr>
        <p:txBody>
          <a:bodyPr lIns="0" tIns="0" rIns="0" bIns="0"/>
          <a:lstStyle/>
          <a:p>
            <a:pPr marL="0" indent="0" eaLnBrk="1" hangingPunct="1">
              <a:lnSpc>
                <a:spcPts val="1100"/>
              </a:lnSpc>
              <a:buFont typeface="Arial" panose="020B0604020202020204" pitchFamily="34" charset="0"/>
              <a:buNone/>
            </a:pPr>
            <a:r>
              <a:rPr lang="en-GB" altLang="en-US" sz="800" smtClean="0">
                <a:solidFill>
                  <a:schemeClr val="tx2"/>
                </a:solidFill>
              </a:rPr>
              <a:t>Source: </a:t>
            </a:r>
            <a:r>
              <a:rPr lang="en-US" altLang="en-US" sz="800" smtClean="0">
                <a:solidFill>
                  <a:schemeClr val="tx2"/>
                </a:solidFill>
              </a:rPr>
              <a:t>Includes data from Cedigaz.</a:t>
            </a:r>
            <a:endParaRPr lang="en-GB" altLang="en-US" sz="800" smtClean="0">
              <a:solidFill>
                <a:schemeClr val="tx2"/>
              </a:solidFill>
            </a:endParaRPr>
          </a:p>
        </p:txBody>
      </p:sp>
      <p:sp>
        <p:nvSpPr>
          <p:cNvPr id="9221" name="Title 1"/>
          <p:cNvSpPr txBox="1">
            <a:spLocks/>
          </p:cNvSpPr>
          <p:nvPr/>
        </p:nvSpPr>
        <p:spPr bwMode="auto">
          <a:xfrm>
            <a:off x="360363" y="585788"/>
            <a:ext cx="8423275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ts val="2300"/>
              </a:lnSpc>
              <a:buFontTx/>
              <a:buNone/>
            </a:pPr>
            <a:r>
              <a:rPr lang="en-GB" altLang="en-US" sz="2400">
                <a:solidFill>
                  <a:srgbClr val="CC2131"/>
                </a:solidFill>
              </a:rPr>
              <a:t>Gas consumption per capita 2014</a:t>
            </a:r>
          </a:p>
          <a:p>
            <a:pPr eaLnBrk="1" hangingPunct="1">
              <a:lnSpc>
                <a:spcPts val="2300"/>
              </a:lnSpc>
              <a:buFontTx/>
              <a:buNone/>
            </a:pPr>
            <a:r>
              <a:rPr lang="en-GB" altLang="en-US" sz="1800">
                <a:solidFill>
                  <a:srgbClr val="CC2131"/>
                </a:solidFill>
              </a:rPr>
              <a:t>Tonnes oil equivalent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8500" t="7161" r="19551" b="16401"/>
          <a:stretch/>
        </p:blipFill>
        <p:spPr>
          <a:xfrm>
            <a:off x="251520" y="133539"/>
            <a:ext cx="8712968" cy="671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328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altLang="en-US" smtClean="0"/>
              <a:t>BP Statistical Review of World Energy 2015 </a:t>
            </a:r>
          </a:p>
          <a:p>
            <a:pPr>
              <a:defRPr/>
            </a:pPr>
            <a:r>
              <a:rPr lang="en-GB" altLang="en-US" smtClean="0"/>
              <a:t>© BP p.l.c. 2015</a:t>
            </a:r>
            <a:endParaRPr lang="en-GB" altLang="en-US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l="12726" t="23119" r="13250" b="17241"/>
          <a:stretch/>
        </p:blipFill>
        <p:spPr>
          <a:xfrm>
            <a:off x="134886" y="1412776"/>
            <a:ext cx="9009114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063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1" descr="P29_map_major_trade_ move_NV1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460500"/>
            <a:ext cx="8315325" cy="463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7" name="Footer Placeholder 4"/>
          <p:cNvSpPr>
            <a:spLocks noGrp="1"/>
          </p:cNvSpPr>
          <p:nvPr>
            <p:ph type="ftr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>
                <a:solidFill>
                  <a:schemeClr val="tx2"/>
                </a:solidFill>
              </a:rPr>
              <a:t>BP Statistical Review of World Energy 2015 </a:t>
            </a:r>
          </a:p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/>
              <a:t>© BP p.l.c. 2015</a:t>
            </a:r>
          </a:p>
        </p:txBody>
      </p:sp>
      <p:sp>
        <p:nvSpPr>
          <p:cNvPr id="11268" name="Text Placeholder 11"/>
          <p:cNvSpPr>
            <a:spLocks noGrp="1"/>
          </p:cNvSpPr>
          <p:nvPr>
            <p:ph type="body" sz="quarter" idx="4294967295"/>
          </p:nvPr>
        </p:nvSpPr>
        <p:spPr>
          <a:xfrm>
            <a:off x="360363" y="6300788"/>
            <a:ext cx="5368925" cy="358775"/>
          </a:xfrm>
        </p:spPr>
        <p:txBody>
          <a:bodyPr lIns="0" tIns="0" rIns="0" bIns="0"/>
          <a:lstStyle/>
          <a:p>
            <a:pPr marL="0" indent="0" eaLnBrk="1" hangingPunct="1">
              <a:lnSpc>
                <a:spcPts val="1100"/>
              </a:lnSpc>
              <a:buFont typeface="Arial" panose="020B0604020202020204" pitchFamily="34" charset="0"/>
              <a:buNone/>
            </a:pPr>
            <a:r>
              <a:rPr lang="en-GB" altLang="en-US" sz="800" smtClean="0">
                <a:solidFill>
                  <a:schemeClr val="tx2"/>
                </a:solidFill>
              </a:rPr>
              <a:t>Source: </a:t>
            </a:r>
            <a:r>
              <a:rPr lang="en-US" altLang="en-US" sz="800" smtClean="0">
                <a:solidFill>
                  <a:schemeClr val="tx2"/>
                </a:solidFill>
              </a:rPr>
              <a:t>Includes data from Cedigaz, CISStat, FGE MENAgas Service, IHS CERA, PIRA Energy Group.</a:t>
            </a:r>
            <a:endParaRPr lang="en-GB" altLang="en-US" sz="800" smtClean="0">
              <a:solidFill>
                <a:schemeClr val="tx2"/>
              </a:solidFill>
            </a:endParaRPr>
          </a:p>
        </p:txBody>
      </p:sp>
      <p:sp>
        <p:nvSpPr>
          <p:cNvPr id="11269" name="Title 1"/>
          <p:cNvSpPr txBox="1">
            <a:spLocks/>
          </p:cNvSpPr>
          <p:nvPr/>
        </p:nvSpPr>
        <p:spPr bwMode="auto">
          <a:xfrm>
            <a:off x="360363" y="585788"/>
            <a:ext cx="8423275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ts val="2300"/>
              </a:lnSpc>
              <a:buFontTx/>
              <a:buNone/>
            </a:pPr>
            <a:r>
              <a:rPr lang="en-GB" altLang="en-US" sz="2400">
                <a:solidFill>
                  <a:srgbClr val="CC2131"/>
                </a:solidFill>
              </a:rPr>
              <a:t>Major gas trade movements 2014 </a:t>
            </a:r>
          </a:p>
          <a:p>
            <a:pPr eaLnBrk="1" hangingPunct="1">
              <a:lnSpc>
                <a:spcPts val="2300"/>
              </a:lnSpc>
              <a:buFontTx/>
              <a:buNone/>
            </a:pPr>
            <a:r>
              <a:rPr lang="en-GB" altLang="en-US" sz="1800">
                <a:solidFill>
                  <a:srgbClr val="CC2131"/>
                </a:solidFill>
              </a:rPr>
              <a:t>Trade flows worldwide (billion cubic metres)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025" t="19288" r="12882" b="19836"/>
          <a:stretch/>
        </p:blipFill>
        <p:spPr>
          <a:xfrm>
            <a:off x="430710" y="1484784"/>
            <a:ext cx="8352928" cy="4176464"/>
          </a:xfrm>
          <a:prstGeom prst="rect">
            <a:avLst/>
          </a:prstGeom>
        </p:spPr>
      </p:pic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altLang="en-US" smtClean="0"/>
              <a:t>BP Statistical Review of World Energy 2015 </a:t>
            </a:r>
          </a:p>
          <a:p>
            <a:pPr>
              <a:defRPr/>
            </a:pPr>
            <a:r>
              <a:rPr lang="en-GB" altLang="en-US" smtClean="0"/>
              <a:t>© BP p.l.c. 2015</a:t>
            </a:r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201818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1" descr="P21_nat_gas_dist_pie_NV1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0" y="1484313"/>
            <a:ext cx="8351838" cy="4154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Footer Placeholder 4"/>
          <p:cNvSpPr>
            <a:spLocks noGrp="1"/>
          </p:cNvSpPr>
          <p:nvPr>
            <p:ph type="ftr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>
                <a:solidFill>
                  <a:schemeClr val="tx2"/>
                </a:solidFill>
              </a:rPr>
              <a:t>BP Statistical Review of World Energy 2015 </a:t>
            </a:r>
          </a:p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/>
              <a:t>© BP p.l.c. 2015</a:t>
            </a:r>
          </a:p>
          <a:p>
            <a:pPr eaLnBrk="1" hangingPunct="1">
              <a:lnSpc>
                <a:spcPts val="1000"/>
              </a:lnSpc>
              <a:buFontTx/>
              <a:buNone/>
            </a:pPr>
            <a:endParaRPr lang="en-GB" altLang="en-US" sz="800" smtClean="0"/>
          </a:p>
        </p:txBody>
      </p:sp>
      <p:sp>
        <p:nvSpPr>
          <p:cNvPr id="7172" name="Title 1"/>
          <p:cNvSpPr txBox="1">
            <a:spLocks/>
          </p:cNvSpPr>
          <p:nvPr/>
        </p:nvSpPr>
        <p:spPr bwMode="auto">
          <a:xfrm>
            <a:off x="360363" y="585788"/>
            <a:ext cx="8423275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ts val="2300"/>
              </a:lnSpc>
              <a:buFontTx/>
              <a:buNone/>
            </a:pPr>
            <a:r>
              <a:rPr lang="en-GB" altLang="en-US" sz="2400">
                <a:solidFill>
                  <a:srgbClr val="CC2131"/>
                </a:solidFill>
              </a:rPr>
              <a:t>Distribution of proved gas reserves: 1994, 2004 and 2014 </a:t>
            </a:r>
          </a:p>
          <a:p>
            <a:pPr eaLnBrk="1" hangingPunct="1">
              <a:lnSpc>
                <a:spcPts val="2300"/>
              </a:lnSpc>
              <a:buFontTx/>
              <a:buNone/>
            </a:pPr>
            <a:r>
              <a:rPr lang="en-GB" altLang="en-US" sz="1800">
                <a:solidFill>
                  <a:srgbClr val="CC2131"/>
                </a:solidFill>
              </a:rPr>
              <a:t>Percentage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altLang="en-US" dirty="0">
                <a:solidFill>
                  <a:srgbClr val="CC2131"/>
                </a:solidFill>
              </a:rPr>
              <a:t>Gas reserves-to-production (R/P) ratios</a:t>
            </a:r>
            <a:br>
              <a:rPr lang="en-GB" altLang="en-US" dirty="0">
                <a:solidFill>
                  <a:srgbClr val="CC2131"/>
                </a:solidFill>
              </a:rPr>
            </a:br>
            <a:r>
              <a:rPr lang="en-GB" altLang="en-US" sz="1800" dirty="0" smtClean="0">
                <a:solidFill>
                  <a:srgbClr val="CC2131"/>
                </a:solidFill>
              </a:rPr>
              <a:t>Years</a:t>
            </a:r>
            <a:br>
              <a:rPr lang="en-GB" altLang="en-US" sz="1800" dirty="0" smtClean="0">
                <a:solidFill>
                  <a:srgbClr val="CC2131"/>
                </a:solidFill>
              </a:rPr>
            </a:br>
            <a:r>
              <a:rPr lang="en-GB" altLang="en-US" sz="1800" dirty="0">
                <a:solidFill>
                  <a:srgbClr val="CC2131"/>
                </a:solidFill>
              </a:rPr>
              <a:t/>
            </a:r>
            <a:br>
              <a:rPr lang="en-GB" altLang="en-US" sz="1800" dirty="0">
                <a:solidFill>
                  <a:srgbClr val="CC2131"/>
                </a:solidFill>
              </a:rPr>
            </a:br>
            <a:r>
              <a:rPr lang="en-GB" altLang="en-US" sz="1800" dirty="0" smtClean="0">
                <a:solidFill>
                  <a:srgbClr val="CC2131"/>
                </a:solidFill>
              </a:rPr>
              <a:t/>
            </a:r>
            <a:br>
              <a:rPr lang="en-GB" altLang="en-US" sz="1800" dirty="0" smtClean="0">
                <a:solidFill>
                  <a:srgbClr val="CC2131"/>
                </a:solidFill>
              </a:rPr>
            </a:br>
            <a:endParaRPr lang="es-MX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529" t="72601" r="12516" b="17930"/>
          <a:stretch/>
        </p:blipFill>
        <p:spPr>
          <a:xfrm>
            <a:off x="341541" y="3205583"/>
            <a:ext cx="8639285" cy="673191"/>
          </a:xfrm>
          <a:prstGeom prst="rect">
            <a:avLst/>
          </a:prstGeom>
        </p:spPr>
      </p:pic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altLang="en-US" smtClean="0"/>
              <a:t>BP Statistical Review of World Energy 2015 </a:t>
            </a:r>
          </a:p>
          <a:p>
            <a:pPr>
              <a:defRPr/>
            </a:pPr>
            <a:r>
              <a:rPr lang="en-GB" altLang="en-US" smtClean="0"/>
              <a:t>© BP p.l.c. 2015</a:t>
            </a:r>
            <a:endParaRPr lang="en-GB" altLang="en-U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12600" t="48720" r="13377" b="44560"/>
          <a:stretch/>
        </p:blipFill>
        <p:spPr>
          <a:xfrm>
            <a:off x="360000" y="2673419"/>
            <a:ext cx="8496361" cy="48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697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Production</a:t>
            </a:r>
            <a:r>
              <a:rPr lang="es-MX" dirty="0" smtClean="0"/>
              <a:t> </a:t>
            </a:r>
            <a:endParaRPr lang="es-MX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809" t="25227" r="15664" b="28745"/>
          <a:stretch/>
        </p:blipFill>
        <p:spPr>
          <a:xfrm>
            <a:off x="214686" y="1556792"/>
            <a:ext cx="8677794" cy="3539626"/>
          </a:xfrm>
          <a:prstGeom prst="rect">
            <a:avLst/>
          </a:prstGeom>
        </p:spPr>
      </p:pic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altLang="en-US" smtClean="0"/>
              <a:t>BP Statistical Review of World Energy 2015 </a:t>
            </a:r>
          </a:p>
          <a:p>
            <a:pPr>
              <a:defRPr/>
            </a:pPr>
            <a:r>
              <a:rPr lang="en-GB" altLang="en-US" smtClean="0"/>
              <a:t>© BP p.l.c. 2015</a:t>
            </a:r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164879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Production</a:t>
            </a:r>
            <a:endParaRPr lang="es-MX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025" t="22258" r="12882" b="31715"/>
          <a:stretch/>
        </p:blipFill>
        <p:spPr>
          <a:xfrm>
            <a:off x="251520" y="1916832"/>
            <a:ext cx="8769453" cy="3315281"/>
          </a:xfrm>
          <a:prstGeom prst="rect">
            <a:avLst/>
          </a:prstGeom>
        </p:spPr>
      </p:pic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altLang="en-US" smtClean="0"/>
              <a:t>BP Statistical Review of World Energy 2015 </a:t>
            </a:r>
          </a:p>
          <a:p>
            <a:pPr>
              <a:defRPr/>
            </a:pPr>
            <a:r>
              <a:rPr lang="en-GB" altLang="en-US" smtClean="0"/>
              <a:t>© BP p.l.c. 2015</a:t>
            </a:r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80735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1" descr="P26_gas_production_by_region_NV1a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852613"/>
            <a:ext cx="8437563" cy="395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Footer Placeholder 4"/>
          <p:cNvSpPr>
            <a:spLocks noGrp="1"/>
          </p:cNvSpPr>
          <p:nvPr>
            <p:ph type="ftr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>
                <a:solidFill>
                  <a:schemeClr val="tx2"/>
                </a:solidFill>
              </a:rPr>
              <a:t>BP Statistical Review of World Energy 2015 </a:t>
            </a:r>
          </a:p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/>
              <a:t>© BP p.l.c. 2015</a:t>
            </a:r>
          </a:p>
        </p:txBody>
      </p:sp>
      <p:sp>
        <p:nvSpPr>
          <p:cNvPr id="8196" name="Title 1"/>
          <p:cNvSpPr txBox="1">
            <a:spLocks/>
          </p:cNvSpPr>
          <p:nvPr/>
        </p:nvSpPr>
        <p:spPr bwMode="auto">
          <a:xfrm>
            <a:off x="360363" y="585788"/>
            <a:ext cx="8423275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ts val="2300"/>
              </a:lnSpc>
              <a:buFontTx/>
              <a:buNone/>
            </a:pPr>
            <a:r>
              <a:rPr lang="en-GB" altLang="en-US" sz="2400">
                <a:solidFill>
                  <a:srgbClr val="CC2131"/>
                </a:solidFill>
              </a:rPr>
              <a:t>Gas production/consumption by region</a:t>
            </a:r>
          </a:p>
          <a:p>
            <a:pPr eaLnBrk="1" hangingPunct="1">
              <a:lnSpc>
                <a:spcPts val="2300"/>
              </a:lnSpc>
              <a:buFontTx/>
              <a:buNone/>
            </a:pPr>
            <a:r>
              <a:rPr lang="en-GB" altLang="en-US" sz="1800">
                <a:solidFill>
                  <a:srgbClr val="CC2131"/>
                </a:solidFill>
              </a:rPr>
              <a:t>Billion cubic metres</a:t>
            </a:r>
          </a:p>
        </p:txBody>
      </p:sp>
      <p:sp>
        <p:nvSpPr>
          <p:cNvPr id="8197" name="TextBox 7"/>
          <p:cNvSpPr txBox="1">
            <a:spLocks noChangeArrowheads="1"/>
          </p:cNvSpPr>
          <p:nvPr/>
        </p:nvSpPr>
        <p:spPr bwMode="auto">
          <a:xfrm>
            <a:off x="4868863" y="1566863"/>
            <a:ext cx="1966912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en-US" sz="1200">
                <a:solidFill>
                  <a:srgbClr val="CC2131"/>
                </a:solidFill>
              </a:rPr>
              <a:t>Consumption by region</a:t>
            </a:r>
            <a:endParaRPr lang="en-US" altLang="en-US" sz="800">
              <a:solidFill>
                <a:srgbClr val="CC2131"/>
              </a:solidFill>
            </a:endParaRPr>
          </a:p>
        </p:txBody>
      </p:sp>
      <p:sp>
        <p:nvSpPr>
          <p:cNvPr id="8198" name="TextBox 10"/>
          <p:cNvSpPr txBox="1">
            <a:spLocks noChangeArrowheads="1"/>
          </p:cNvSpPr>
          <p:nvPr/>
        </p:nvSpPr>
        <p:spPr bwMode="auto">
          <a:xfrm>
            <a:off x="350838" y="1566863"/>
            <a:ext cx="1728787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en-US" sz="1200">
                <a:solidFill>
                  <a:srgbClr val="CC2131"/>
                </a:solidFill>
              </a:rPr>
              <a:t>Production by region</a:t>
            </a:r>
            <a:endParaRPr lang="en-US" altLang="en-US" sz="800">
              <a:solidFill>
                <a:srgbClr val="CC213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1" descr="P21_Gas_reserves_to_production_NV1a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865313"/>
            <a:ext cx="8445500" cy="408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Footer Placeholder 4"/>
          <p:cNvSpPr>
            <a:spLocks noGrp="1"/>
          </p:cNvSpPr>
          <p:nvPr>
            <p:ph type="ftr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>
                <a:solidFill>
                  <a:schemeClr val="tx2"/>
                </a:solidFill>
              </a:rPr>
              <a:t>BP Statistical Review of World Energy 2015 </a:t>
            </a:r>
          </a:p>
          <a:p>
            <a:pPr eaLnBrk="1" hangingPunct="1">
              <a:lnSpc>
                <a:spcPts val="1000"/>
              </a:lnSpc>
              <a:buFontTx/>
              <a:buNone/>
            </a:pPr>
            <a:r>
              <a:rPr lang="en-GB" altLang="en-US" sz="800" smtClean="0"/>
              <a:t>© BP p.l.c. 2015</a:t>
            </a:r>
          </a:p>
        </p:txBody>
      </p:sp>
      <p:sp>
        <p:nvSpPr>
          <p:cNvPr id="6148" name="Title 1"/>
          <p:cNvSpPr txBox="1">
            <a:spLocks/>
          </p:cNvSpPr>
          <p:nvPr/>
        </p:nvSpPr>
        <p:spPr bwMode="auto">
          <a:xfrm>
            <a:off x="360363" y="585788"/>
            <a:ext cx="8423275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ts val="2300"/>
              </a:lnSpc>
              <a:buFontTx/>
              <a:buNone/>
            </a:pPr>
            <a:r>
              <a:rPr lang="en-GB" altLang="en-US" sz="2400" dirty="0">
                <a:solidFill>
                  <a:srgbClr val="CC2131"/>
                </a:solidFill>
              </a:rPr>
              <a:t>Gas reserves-to-production (R/P) ratios</a:t>
            </a:r>
            <a:br>
              <a:rPr lang="en-GB" altLang="en-US" sz="2400" dirty="0">
                <a:solidFill>
                  <a:srgbClr val="CC2131"/>
                </a:solidFill>
              </a:rPr>
            </a:br>
            <a:r>
              <a:rPr lang="en-GB" altLang="en-US" sz="1800" dirty="0">
                <a:solidFill>
                  <a:srgbClr val="CC2131"/>
                </a:solidFill>
              </a:rPr>
              <a:t>Years</a:t>
            </a:r>
          </a:p>
        </p:txBody>
      </p:sp>
      <p:sp>
        <p:nvSpPr>
          <p:cNvPr id="6149" name="TextBox 6"/>
          <p:cNvSpPr txBox="1">
            <a:spLocks noChangeArrowheads="1"/>
          </p:cNvSpPr>
          <p:nvPr/>
        </p:nvSpPr>
        <p:spPr bwMode="auto">
          <a:xfrm>
            <a:off x="395288" y="1557338"/>
            <a:ext cx="1728787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en-US" sz="1200">
                <a:solidFill>
                  <a:srgbClr val="CC2131"/>
                </a:solidFill>
              </a:rPr>
              <a:t>2014 by region</a:t>
            </a:r>
          </a:p>
        </p:txBody>
      </p:sp>
      <p:sp>
        <p:nvSpPr>
          <p:cNvPr id="6150" name="TextBox 7"/>
          <p:cNvSpPr txBox="1">
            <a:spLocks noChangeArrowheads="1"/>
          </p:cNvSpPr>
          <p:nvPr/>
        </p:nvSpPr>
        <p:spPr bwMode="auto">
          <a:xfrm>
            <a:off x="4849813" y="1557338"/>
            <a:ext cx="1727200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1pPr>
            <a:lvl2pPr marL="37931725" indent="-3747452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2pPr>
            <a:lvl3pPr marL="973138" indent="-193675" eaLnBrk="0" hangingPunct="0">
              <a:lnSpc>
                <a:spcPts val="1875"/>
              </a:lnSpc>
              <a:buFont typeface="Arial" panose="020B0604020202020204" pitchFamily="34" charset="0"/>
              <a:buChar char="•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3pPr>
            <a:lvl4pPr marL="1363663" indent="-193675" eaLnBrk="0" hangingPunct="0">
              <a:lnSpc>
                <a:spcPts val="1875"/>
              </a:lnSpc>
              <a:buFont typeface="Arial" panose="020B0604020202020204" pitchFamily="34" charset="0"/>
              <a:buChar char="–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4pPr>
            <a:lvl5pPr marL="1752600" indent="-193675" eaLnBrk="0" hangingPunct="0">
              <a:lnSpc>
                <a:spcPts val="1875"/>
              </a:lnSpc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5pPr>
            <a:lvl6pPr marL="22098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6pPr>
            <a:lvl7pPr marL="26670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7pPr>
            <a:lvl8pPr marL="31242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8pPr>
            <a:lvl9pPr marL="3581400" indent="-193675" defTabSz="777875" eaLnBrk="0" fontAlgn="base" hangingPunct="0">
              <a:lnSpc>
                <a:spcPts val="1875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900">
                <a:solidFill>
                  <a:schemeClr val="tx1"/>
                </a:solidFill>
                <a:latin typeface="UniversGT-Light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lnSpc>
                <a:spcPct val="100000"/>
              </a:lnSpc>
              <a:buFontTx/>
              <a:buNone/>
            </a:pPr>
            <a:r>
              <a:rPr lang="en-US" altLang="en-US" sz="1200">
                <a:solidFill>
                  <a:srgbClr val="CC2131"/>
                </a:solidFill>
              </a:rPr>
              <a:t>History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Consumption</a:t>
            </a:r>
            <a:r>
              <a:rPr lang="es-MX" dirty="0" smtClean="0"/>
              <a:t> (consumo en ingles) </a:t>
            </a:r>
            <a:endParaRPr lang="es-MX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altLang="en-US" smtClean="0"/>
              <a:t>BP Statistical Review of World Energy 2015 </a:t>
            </a:r>
          </a:p>
          <a:p>
            <a:pPr>
              <a:defRPr/>
            </a:pPr>
            <a:r>
              <a:rPr lang="en-GB" altLang="en-US" smtClean="0"/>
              <a:t>© BP p.l.c. 2015</a:t>
            </a:r>
            <a:endParaRPr lang="en-GB" altLang="en-US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457" t="28197" r="8241" b="16867"/>
          <a:stretch/>
        </p:blipFill>
        <p:spPr>
          <a:xfrm>
            <a:off x="346478" y="1916832"/>
            <a:ext cx="8506675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43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Consumption</a:t>
            </a:r>
            <a:endParaRPr lang="es-MX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025" t="22257" r="12882" b="28745"/>
          <a:stretch/>
        </p:blipFill>
        <p:spPr>
          <a:xfrm>
            <a:off x="390542" y="1988840"/>
            <a:ext cx="8409662" cy="3384376"/>
          </a:xfrm>
          <a:prstGeom prst="rect">
            <a:avLst/>
          </a:prstGeom>
        </p:spPr>
      </p:pic>
      <p:sp>
        <p:nvSpPr>
          <p:cNvPr id="4" name="Marcador de pie de pá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altLang="en-US" smtClean="0"/>
              <a:t>BP Statistical Review of World Energy 2015 </a:t>
            </a:r>
          </a:p>
          <a:p>
            <a:pPr>
              <a:defRPr/>
            </a:pPr>
            <a:r>
              <a:rPr lang="en-GB" altLang="en-US" smtClean="0"/>
              <a:t>© BP p.l.c. 2015</a:t>
            </a:r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086708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P">
      <a:dk1>
        <a:sysClr val="windowText" lastClr="000000"/>
      </a:dk1>
      <a:lt1>
        <a:sysClr val="window" lastClr="FFFFFF"/>
      </a:lt1>
      <a:dk2>
        <a:srgbClr val="7BC143"/>
      </a:dk2>
      <a:lt2>
        <a:srgbClr val="FFE513"/>
      </a:lt2>
      <a:accent1>
        <a:srgbClr val="006A51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P Theme Fonts">
      <a:majorFont>
        <a:latin typeface="UniversGT-Light"/>
        <a:ea typeface=""/>
        <a:cs typeface=""/>
      </a:majorFont>
      <a:minorFont>
        <a:latin typeface="UniversGT-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508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3557</TotalTime>
  <Words>261</Words>
  <Application>Microsoft Office PowerPoint</Application>
  <PresentationFormat>Presentación en pantalla (4:3)</PresentationFormat>
  <Paragraphs>52</Paragraphs>
  <Slides>14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UniversGT-Light</vt:lpstr>
      <vt:lpstr>MS PGothic</vt:lpstr>
      <vt:lpstr>Arial</vt:lpstr>
      <vt:lpstr>Calibri</vt:lpstr>
      <vt:lpstr>UniversGT-Regular</vt:lpstr>
      <vt:lpstr>UniversGT-LightOblique</vt:lpstr>
      <vt:lpstr>Office Theme</vt:lpstr>
      <vt:lpstr>Natural gas</vt:lpstr>
      <vt:lpstr>Presentación de PowerPoint</vt:lpstr>
      <vt:lpstr>Gas reserves-to-production (R/P) ratios Years   </vt:lpstr>
      <vt:lpstr>Production </vt:lpstr>
      <vt:lpstr>Production</vt:lpstr>
      <vt:lpstr>Presentación de PowerPoint</vt:lpstr>
      <vt:lpstr>Presentación de PowerPoint</vt:lpstr>
      <vt:lpstr>Consumption (consumo en ingles) </vt:lpstr>
      <vt:lpstr>Consumption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Hewlett-Packard Company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slides - BP Statistical Review of World Energy 2014</dc:title>
  <dc:creator>Butterworth, Paul (LOVE &amp; TATE)</dc:creator>
  <cp:keywords>Oil consumption; oil production; oil supply; oil demand; oil trade flows by region; oil prices</cp:keywords>
  <dc:description>Charts, graphs, and maps showing oil consumption, production, prices, trade flows, supply, demand for countries, regions and over time.</dc:description>
  <cp:lastModifiedBy>Usuario de Windows</cp:lastModifiedBy>
  <cp:revision>280</cp:revision>
  <cp:lastPrinted>2014-06-05T12:09:40Z</cp:lastPrinted>
  <dcterms:created xsi:type="dcterms:W3CDTF">2015-06-09T10:05:46Z</dcterms:created>
  <dcterms:modified xsi:type="dcterms:W3CDTF">2015-09-03T07:31:46Z</dcterms:modified>
</cp:coreProperties>
</file>

<file path=docProps/thumbnail.jpeg>
</file>